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78" r:id="rId2"/>
    <p:sldId id="486" r:id="rId3"/>
    <p:sldId id="480" r:id="rId4"/>
    <p:sldId id="485" r:id="rId5"/>
    <p:sldId id="515" r:id="rId6"/>
    <p:sldId id="481" r:id="rId7"/>
    <p:sldId id="516" r:id="rId8"/>
    <p:sldId id="492" r:id="rId9"/>
    <p:sldId id="518" r:id="rId10"/>
    <p:sldId id="482" r:id="rId11"/>
    <p:sldId id="497" r:id="rId12"/>
    <p:sldId id="543" r:id="rId13"/>
    <p:sldId id="521" r:id="rId14"/>
    <p:sldId id="527" r:id="rId15"/>
    <p:sldId id="484" r:id="rId16"/>
    <p:sldId id="529" r:id="rId17"/>
    <p:sldId id="546" r:id="rId18"/>
    <p:sldId id="544" r:id="rId19"/>
    <p:sldId id="545" r:id="rId20"/>
    <p:sldId id="548" r:id="rId21"/>
    <p:sldId id="549" r:id="rId22"/>
    <p:sldId id="550" r:id="rId23"/>
    <p:sldId id="551" r:id="rId24"/>
    <p:sldId id="553" r:id="rId25"/>
    <p:sldId id="554" r:id="rId26"/>
    <p:sldId id="522" r:id="rId27"/>
    <p:sldId id="523" r:id="rId28"/>
    <p:sldId id="524" r:id="rId29"/>
    <p:sldId id="505" r:id="rId30"/>
  </p:sldIdLst>
  <p:sldSz cx="12192000" cy="6858000"/>
  <p:notesSz cx="6858000" cy="9144000"/>
  <p:embeddedFontLst>
    <p:embeddedFont>
      <p:font typeface="Microsoft YaHei UI" panose="020B0503020204020204" pitchFamily="34" charset="-122"/>
      <p:regular r:id="rId31"/>
      <p:bold r:id="rId32"/>
    </p:embeddedFont>
    <p:embeddedFont>
      <p:font typeface="思源黑体 CN Bold" panose="02010600030101010101" charset="-122"/>
      <p:bold r:id="rId33"/>
    </p:embeddedFont>
    <p:embeddedFont>
      <p:font typeface="Fira Code Medium" panose="020B0809050000020004" pitchFamily="49" charset="0"/>
      <p:regular r:id="rId34"/>
    </p:embeddedFont>
    <p:embeddedFont>
      <p:font typeface="Segoe UI Symbol" panose="020B0502040204020203" pitchFamily="34" charset="0"/>
      <p:regular r:id="rId3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9" userDrawn="1">
          <p15:clr>
            <a:srgbClr val="A4A3A4"/>
          </p15:clr>
        </p15:guide>
        <p15:guide id="2" pos="10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3F3"/>
    <a:srgbClr val="00355C"/>
    <a:srgbClr val="3187C6"/>
    <a:srgbClr val="F7C15D"/>
    <a:srgbClr val="DDECF7"/>
    <a:srgbClr val="F2F2F2"/>
    <a:srgbClr val="004A82"/>
    <a:srgbClr val="FFFFFF"/>
    <a:srgbClr val="65A7D9"/>
    <a:srgbClr val="1D4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7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176" y="-596"/>
      </p:cViewPr>
      <p:guideLst>
        <p:guide orient="horz" pos="2209"/>
        <p:guide pos="10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15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25" name="斜纹 2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7" name="斜纹 26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斜纹 27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6" name="斜纹 15"/>
          <p:cNvSpPr/>
          <p:nvPr userDrawn="1"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7" name="斜纹 16"/>
          <p:cNvSpPr/>
          <p:nvPr userDrawn="1"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8" name="斜纹 17"/>
          <p:cNvSpPr/>
          <p:nvPr userDrawn="1"/>
        </p:nvSpPr>
        <p:spPr>
          <a:xfrm rot="7976160" flipH="1">
            <a:off x="9786700" y="6879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9" name="斜纹 18"/>
          <p:cNvSpPr/>
          <p:nvPr userDrawn="1"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720F0-B823-4B60-8E45-2EA48F4D966C}" type="datetimeFigureOut">
              <a:rPr lang="zh-CN" altLang="en-US" smtClean="0"/>
              <a:t>2025/12/22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3.png"/><Relationship Id="rId39" Type="http://schemas.openxmlformats.org/officeDocument/2006/relationships/image" Target="../media/image16.svg"/><Relationship Id="rId21" Type="http://schemas.openxmlformats.org/officeDocument/2006/relationships/tags" Target="../tags/tag37.xml"/><Relationship Id="rId34" Type="http://schemas.openxmlformats.org/officeDocument/2006/relationships/image" Target="../media/image11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.svg"/><Relationship Id="rId33" Type="http://schemas.openxmlformats.org/officeDocument/2006/relationships/image" Target="../media/image10.svg"/><Relationship Id="rId38" Type="http://schemas.openxmlformats.org/officeDocument/2006/relationships/image" Target="../media/image15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6.sv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.png"/><Relationship Id="rId32" Type="http://schemas.openxmlformats.org/officeDocument/2006/relationships/image" Target="../media/image9.png"/><Relationship Id="rId37" Type="http://schemas.openxmlformats.org/officeDocument/2006/relationships/image" Target="../media/image14.sv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slideLayout" Target="../slideLayouts/slideLayout9.xml"/><Relationship Id="rId28" Type="http://schemas.openxmlformats.org/officeDocument/2006/relationships/image" Target="../media/image5.png"/><Relationship Id="rId36" Type="http://schemas.openxmlformats.org/officeDocument/2006/relationships/image" Target="../media/image13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8.sv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image" Target="../media/image4.svg"/><Relationship Id="rId30" Type="http://schemas.openxmlformats.org/officeDocument/2006/relationships/image" Target="../media/image7.png"/><Relationship Id="rId35" Type="http://schemas.openxmlformats.org/officeDocument/2006/relationships/image" Target="../media/image12.svg"/><Relationship Id="rId8" Type="http://schemas.openxmlformats.org/officeDocument/2006/relationships/tags" Target="../tags/tag24.xml"/><Relationship Id="rId3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09887" y="1862773"/>
            <a:ext cx="9172226" cy="1544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8800" dirty="0">
                <a:solidFill>
                  <a:srgbClr val="F7C15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智能图文翻译平台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194483" y="3259723"/>
            <a:ext cx="780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0B1D2B"/>
                </a:solidFill>
              </a:rPr>
              <a:t>项目介绍与需求梳理    ▎ 测试策划与设计    ▎ 测试用例设计与执行     ▎缺陷溯源分析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71650" y="4995227"/>
            <a:ext cx="2997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汇报人：谢江峰           </a:t>
            </a:r>
            <a:endParaRPr lang="en-US" altLang="zh-CN" sz="1800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汇报日期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2025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12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23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03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测试用例设计与执行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ECC3C"/>
                </a:solidFill>
              </a:rPr>
              <a:t>PART 03</a:t>
            </a:r>
            <a:endParaRPr lang="zh-CN" altLang="en-US" sz="5400" dirty="0">
              <a:solidFill>
                <a:srgbClr val="FECC3C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410978" y="693555"/>
            <a:ext cx="4188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核心功能测试用例</a:t>
            </a:r>
            <a:r>
              <a:rPr lang="en-US" altLang="zh-CN" sz="3200" dirty="0">
                <a:solidFill>
                  <a:srgbClr val="00355C"/>
                </a:solidFill>
              </a:rPr>
              <a:t>(</a:t>
            </a:r>
            <a:r>
              <a:rPr lang="zh-CN" altLang="en-US" sz="3200" dirty="0">
                <a:solidFill>
                  <a:srgbClr val="00355C"/>
                </a:solidFill>
              </a:rPr>
              <a:t>上</a:t>
            </a:r>
            <a:r>
              <a:rPr lang="en-US" altLang="zh-CN" sz="3200" dirty="0">
                <a:solidFill>
                  <a:srgbClr val="00355C"/>
                </a:solidFill>
              </a:rPr>
              <a:t>)</a:t>
            </a:r>
            <a:endParaRPr lang="zh-CN" altLang="en-US" sz="3200" dirty="0">
              <a:solidFill>
                <a:srgbClr val="00355C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965E7D-E2DD-56B7-C1F3-432E5A75C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42596"/>
              </p:ext>
            </p:extLst>
          </p:nvPr>
        </p:nvGraphicFramePr>
        <p:xfrm>
          <a:off x="817036" y="1433727"/>
          <a:ext cx="10557929" cy="4730722"/>
        </p:xfrm>
        <a:graphic>
          <a:graphicData uri="http://schemas.openxmlformats.org/drawingml/2006/table">
            <a:tbl>
              <a:tblPr/>
              <a:tblGrid>
                <a:gridCol w="531201">
                  <a:extLst>
                    <a:ext uri="{9D8B030D-6E8A-4147-A177-3AD203B41FA5}">
                      <a16:colId xmlns:a16="http://schemas.microsoft.com/office/drawing/2014/main" val="670255566"/>
                    </a:ext>
                  </a:extLst>
                </a:gridCol>
                <a:gridCol w="1644038">
                  <a:extLst>
                    <a:ext uri="{9D8B030D-6E8A-4147-A177-3AD203B41FA5}">
                      <a16:colId xmlns:a16="http://schemas.microsoft.com/office/drawing/2014/main" val="4058892256"/>
                    </a:ext>
                  </a:extLst>
                </a:gridCol>
                <a:gridCol w="2050438">
                  <a:extLst>
                    <a:ext uri="{9D8B030D-6E8A-4147-A177-3AD203B41FA5}">
                      <a16:colId xmlns:a16="http://schemas.microsoft.com/office/drawing/2014/main" val="3894754263"/>
                    </a:ext>
                  </a:extLst>
                </a:gridCol>
                <a:gridCol w="1948838">
                  <a:extLst>
                    <a:ext uri="{9D8B030D-6E8A-4147-A177-3AD203B41FA5}">
                      <a16:colId xmlns:a16="http://schemas.microsoft.com/office/drawing/2014/main" val="2166587174"/>
                    </a:ext>
                  </a:extLst>
                </a:gridCol>
                <a:gridCol w="3168038">
                  <a:extLst>
                    <a:ext uri="{9D8B030D-6E8A-4147-A177-3AD203B41FA5}">
                      <a16:colId xmlns:a16="http://schemas.microsoft.com/office/drawing/2014/main" val="1240759137"/>
                    </a:ext>
                  </a:extLst>
                </a:gridCol>
                <a:gridCol w="735988">
                  <a:extLst>
                    <a:ext uri="{9D8B030D-6E8A-4147-A177-3AD203B41FA5}">
                      <a16:colId xmlns:a16="http://schemas.microsoft.com/office/drawing/2014/main" val="4040644486"/>
                    </a:ext>
                  </a:extLst>
                </a:gridCol>
                <a:gridCol w="479388">
                  <a:extLst>
                    <a:ext uri="{9D8B030D-6E8A-4147-A177-3AD203B41FA5}">
                      <a16:colId xmlns:a16="http://schemas.microsoft.com/office/drawing/2014/main" val="4239134002"/>
                    </a:ext>
                  </a:extLst>
                </a:gridCol>
              </a:tblGrid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测试点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输入数据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通过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690234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TC01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合法邮箱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注册成功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93133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TC02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非法邮箱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abc@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提示邮箱格式错误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提示请输入合法的邮件地址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54569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TC03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空邮箱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提示必填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提示请输入邮件地址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5330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TC04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错误验证码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提示验证码错误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提示验证码输入错误，请重新输入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6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TC05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重复注册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已存在邮箱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提示用户已存在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提示该邮件地址已被其他用户注册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0437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TC06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验证码过期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过期验证码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提示请先获取验证码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提示请先获取验证码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313556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TC07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用户名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密码登录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正确用户名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登录成功，返回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JWT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登录成功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341120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TC08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账号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正确用户名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错误密码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登录失败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不符预期，提示登录状态已过期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02583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TC09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密码登录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已注册邮箱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登录成功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无法登录，输入框字符限制太短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26462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TC10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多次失败登录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连续登录失败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IP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被限流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未被限流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谢江峰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7040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D460-4132-162F-4511-ED11C201A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AD832D8E-CAC0-1DA1-E268-FCF6A12A0344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2C52B677-7D3B-4217-C5B1-B144113D34B4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143A956-4D21-D2AA-47F5-9CB2F4D93467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103D36-0CA4-B04D-ABD8-1010649F5A9C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BBEC372-2584-565B-9B54-99E620BCF131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>
              <a:extLst>
                <a:ext uri="{FF2B5EF4-FFF2-40B4-BE49-F238E27FC236}">
                  <a16:creationId xmlns:a16="http://schemas.microsoft.com/office/drawing/2014/main" id="{8D1DD8C4-57C6-C2E9-C917-CC64E3480515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>
              <a:extLst>
                <a:ext uri="{FF2B5EF4-FFF2-40B4-BE49-F238E27FC236}">
                  <a16:creationId xmlns:a16="http://schemas.microsoft.com/office/drawing/2014/main" id="{3824F0BE-341D-E449-54E4-F68635161F4C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>
              <a:extLst>
                <a:ext uri="{FF2B5EF4-FFF2-40B4-BE49-F238E27FC236}">
                  <a16:creationId xmlns:a16="http://schemas.microsoft.com/office/drawing/2014/main" id="{5300507E-C447-7EE6-FB30-73C12B9FD2F5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>
              <a:extLst>
                <a:ext uri="{FF2B5EF4-FFF2-40B4-BE49-F238E27FC236}">
                  <a16:creationId xmlns:a16="http://schemas.microsoft.com/office/drawing/2014/main" id="{89BD2B1B-57DC-87F4-965F-215870B9865A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23A68D0-C786-AB68-A028-438BAF0F2019}"/>
              </a:ext>
            </a:extLst>
          </p:cNvPr>
          <p:cNvSpPr txBox="1"/>
          <p:nvPr/>
        </p:nvSpPr>
        <p:spPr>
          <a:xfrm>
            <a:off x="1410978" y="693555"/>
            <a:ext cx="4188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核心功能测试用例</a:t>
            </a:r>
            <a:r>
              <a:rPr lang="en-US" altLang="zh-CN" sz="3200" dirty="0">
                <a:solidFill>
                  <a:srgbClr val="00355C"/>
                </a:solidFill>
              </a:rPr>
              <a:t>(</a:t>
            </a:r>
            <a:r>
              <a:rPr lang="zh-CN" altLang="en-US" sz="3200" dirty="0">
                <a:solidFill>
                  <a:srgbClr val="00355C"/>
                </a:solidFill>
              </a:rPr>
              <a:t>下</a:t>
            </a:r>
            <a:r>
              <a:rPr lang="en-US" altLang="zh-CN" sz="3200" dirty="0">
                <a:solidFill>
                  <a:srgbClr val="00355C"/>
                </a:solidFill>
              </a:rPr>
              <a:t>)</a:t>
            </a:r>
            <a:endParaRPr lang="zh-CN" altLang="en-US" sz="3200" dirty="0">
              <a:solidFill>
                <a:srgbClr val="00355C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D83C86F-D688-6097-360D-096BF0DE3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31588"/>
              </p:ext>
            </p:extLst>
          </p:nvPr>
        </p:nvGraphicFramePr>
        <p:xfrm>
          <a:off x="885356" y="1433727"/>
          <a:ext cx="10421289" cy="4730722"/>
        </p:xfrm>
        <a:graphic>
          <a:graphicData uri="http://schemas.openxmlformats.org/drawingml/2006/table">
            <a:tbl>
              <a:tblPr/>
              <a:tblGrid>
                <a:gridCol w="531201">
                  <a:extLst>
                    <a:ext uri="{9D8B030D-6E8A-4147-A177-3AD203B41FA5}">
                      <a16:colId xmlns:a16="http://schemas.microsoft.com/office/drawing/2014/main" val="670255566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5889225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89475426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166587174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240759137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40644486"/>
                    </a:ext>
                  </a:extLst>
                </a:gridCol>
                <a:gridCol w="479388">
                  <a:extLst>
                    <a:ext uri="{9D8B030D-6E8A-4147-A177-3AD203B41FA5}">
                      <a16:colId xmlns:a16="http://schemas.microsoft.com/office/drawing/2014/main" val="4239134002"/>
                    </a:ext>
                  </a:extLst>
                </a:gridCol>
              </a:tblGrid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测试点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输入数据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通过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690234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TC11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正常重置密码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密码修改成功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密码修改成功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93133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TC12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新密码为空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空密码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提示不能为空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提示密码不能为空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54569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TC13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错误验证码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重置失败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提示验证码错误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5330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TC14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中→英翻译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你好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返回英文翻译结果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返回“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Hello.”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6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TC15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空文本翻译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提示请输入文本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提示请输入需要翻译的文本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0437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TC16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超长文本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字符长度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&gt;5000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提示字符长度过长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翻译失败，未提示用户示字符长度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谢江峰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313556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TC17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正常图片翻译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JPG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返回翻译结果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翻译成功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341120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TC18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非图片格式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PDF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文件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提示图片格式不支持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翻译失败，显示内部错误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02583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TC19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图片过大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超过大小限制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上传失败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上传失败，提示文件不能超过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10M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26462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TC20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长宽比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&lt;10:1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图片长宽比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&gt;10:1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提示图片尺寸超限制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翻译失败，显示内部错误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704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0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测试用例执行情况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aphicFrame>
        <p:nvGraphicFramePr>
          <p:cNvPr id="47" name="表格 6"/>
          <p:cNvGraphicFramePr/>
          <p:nvPr>
            <p:extLst>
              <p:ext uri="{D42A27DB-BD31-4B8C-83A1-F6EECF244321}">
                <p14:modId xmlns:p14="http://schemas.microsoft.com/office/powerpoint/2010/main" val="2050478367"/>
              </p:ext>
            </p:extLst>
          </p:nvPr>
        </p:nvGraphicFramePr>
        <p:xfrm>
          <a:off x="4531201" y="1433710"/>
          <a:ext cx="3129598" cy="3990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0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290">
                <a:tc>
                  <a:txBody>
                    <a:bodyPr/>
                    <a:lstStyle/>
                    <a:p>
                      <a:pPr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数量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设计测试用例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执行用例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通过用例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失败用例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发现缺陷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缺陷报告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aphicFrame>
        <p:nvGraphicFramePr>
          <p:cNvPr id="47" name="表格 6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10363960"/>
              </p:ext>
            </p:extLst>
          </p:nvPr>
        </p:nvGraphicFramePr>
        <p:xfrm>
          <a:off x="497207" y="1428750"/>
          <a:ext cx="11197587" cy="438150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7134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929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8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66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120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9484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16255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400" b="1" kern="120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编号</a:t>
                      </a:r>
                      <a:endParaRPr lang="en-US" altLang="zh-CN" sz="2400" b="1" kern="12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400" b="1" kern="120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标题</a:t>
                      </a:r>
                      <a:endParaRPr lang="en-US" altLang="zh-CN" sz="2400" b="1" kern="12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400" b="1" kern="120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优先级</a:t>
                      </a:r>
                      <a:endParaRPr lang="en-US" altLang="zh-CN" sz="2400" b="1" kern="12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400" b="1" kern="120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重现步骤</a:t>
                      </a:r>
                      <a:endParaRPr lang="en-US" altLang="zh-CN" sz="2400" b="1" kern="12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400" b="1" kern="120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预期结果</a:t>
                      </a:r>
                      <a:endParaRPr lang="en-US" altLang="zh-CN" sz="2400" b="1" kern="12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altLang="zh-CN" sz="2400" b="1" kern="120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实际结果</a:t>
                      </a:r>
                      <a:endParaRPr lang="en-US" altLang="zh-CN" sz="2400" b="1" kern="12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BUG-1</a:t>
                      </a: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登录失败未触发IP限流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高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输入错误密码，连续尝试10次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IP被限流，禁止继续登录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系统仍允许继续登录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BUG-2</a:t>
                      </a: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无法输入完整邮箱登录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高</a:t>
                      </a: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在用户名栏输入邮箱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完整输入邮箱地址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只能输入8位数字</a:t>
                      </a: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BUG-3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翻译失败未提示原因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高</a:t>
                      </a: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输入超过5000字符</a:t>
                      </a: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提示字符长度过长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显示内部错误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BUG-4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图片规格错误未提示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高</a:t>
                      </a: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上传长宽比</a:t>
                      </a:r>
                      <a:r>
                        <a:rPr lang="en-US" altLang="zh-CN" sz="1600" b="0" i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&gt;10:1的图片并翻译</a:t>
                      </a: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提示图片规格应符合要求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显示内部错误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43890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BUG-5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账户</a:t>
                      </a:r>
                      <a:r>
                        <a:rPr lang="en-US" altLang="zh-CN" sz="1600" b="0" i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/</a:t>
                      </a:r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密码错误提示不当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中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输入正确用户名+错误密码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提示用户名或密码错误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提示登录状态已过期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44525"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BUG-6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密码输入无法预览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低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在密码栏输入密码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可通过小眼睛图标进行预览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altLang="zh-CN" sz="1600" b="0" i="0" noProof="0" dirty="0" err="1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密码栏右侧无小眼睛图标</a:t>
                      </a:r>
                      <a:endParaRPr lang="en-US" altLang="zh-CN" sz="1600" b="0" i="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marL="6667" marR="6667" marT="6667" marB="0" anchor="b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04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缺陷溯源分析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04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524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355C"/>
                </a:solidFill>
              </a:rPr>
              <a:t>BUG-3 </a:t>
            </a:r>
            <a:r>
              <a:rPr lang="zh-CN" altLang="en-US" sz="3200" dirty="0">
                <a:solidFill>
                  <a:srgbClr val="00355C"/>
                </a:solidFill>
              </a:rPr>
              <a:t>翻译失败未提示原因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253285" y="1278331"/>
            <a:ext cx="9685431" cy="460176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</a:t>
            </a:r>
            <a:r>
              <a:rPr lang="zh-C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问题描述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在使用阿里云翻译接口时，当用户输入的文本长度超过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5000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个字符，系统未能正确提示用户输入过长，导致接口返回异常并抛出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NullPointerException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，最终前端显示“翻译失败，请稍后再试”。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24E26-97DA-0BBA-FF58-9D2E83B1F8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2422" y="2790753"/>
            <a:ext cx="7167157" cy="3373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99562-C4D7-1863-9248-25C83524F5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5F740A8B-F3C4-58DC-F592-D95B4CBE9D33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2F1E504C-4CF1-B0DC-3333-CFDF6BC90951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439C43E-DD55-E337-5A78-E9A579C8A9A9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AF52B9D7-E925-FE00-01F0-A96A7FDCBEF1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A13FD75-8516-B092-122A-75E131448025}"/>
              </a:ext>
            </a:extLst>
          </p:cNvPr>
          <p:cNvSpPr txBox="1"/>
          <p:nvPr/>
        </p:nvSpPr>
        <p:spPr>
          <a:xfrm>
            <a:off x="1410978" y="693555"/>
            <a:ext cx="524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355C"/>
                </a:solidFill>
              </a:rPr>
              <a:t>BUG-3 </a:t>
            </a:r>
            <a:r>
              <a:rPr lang="zh-CN" altLang="en-US" sz="3200" dirty="0">
                <a:solidFill>
                  <a:srgbClr val="00355C"/>
                </a:solidFill>
              </a:rPr>
              <a:t>翻译失败未提示原因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C0452F8-DE9B-864A-A89A-68FFEC38F7B4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E97182F5-803E-381C-E8A2-F34F99280818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DCFA2DC8-3937-677A-F423-24354392B56C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4553D80D-6D12-AC32-D163-10BB06720FDC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E7AEF8B0-E2CF-4A98-85BA-C98A6AB69E49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BEBC110A-4BCF-414E-7F9E-9F6D058E6E31}"/>
              </a:ext>
            </a:extLst>
          </p:cNvPr>
          <p:cNvSpPr txBox="1"/>
          <p:nvPr/>
        </p:nvSpPr>
        <p:spPr>
          <a:xfrm>
            <a:off x="1253285" y="1278331"/>
            <a:ext cx="9685431" cy="460176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问题溯源分析</a:t>
            </a: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）阿里云翻译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限制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阿里云官方接口规定一次性翻译的文本不得超过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5000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字符，超过限制时返回错误码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10008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）服务端异常处理不足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原实现直接调用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response.getBody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().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getData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().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getTranslated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，未对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response.getBody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().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getData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null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的情况进行检查。当阿里云返回错误码时，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getData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null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，导致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NullPointerException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zh-CN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）前端依赖后端返回数据格式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前端通过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Axios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响应拦截器统一提示错误信息。若后端未规范返回错误码与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message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，前端只能显示“翻译失败”，无法明确告知用户具体原因。</a:t>
            </a:r>
          </a:p>
        </p:txBody>
      </p:sp>
    </p:spTree>
    <p:extLst>
      <p:ext uri="{BB962C8B-B14F-4D97-AF65-F5344CB8AC3E}">
        <p14:creationId xmlns:p14="http://schemas.microsoft.com/office/powerpoint/2010/main" val="4071627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DEB591-1300-54BB-7C5C-714C10237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D652A65A-100B-07FB-0BCE-F2974BA2D0D0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A7DD191C-760D-F1D8-EEBF-95EC6314D666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0D52A12E-BCAF-AAEB-D8EB-CB192600300B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4E69E4D-8E47-B137-9C85-5DDA81C4FDF7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8F7419A-8113-B845-1862-A1A0E8099F0E}"/>
              </a:ext>
            </a:extLst>
          </p:cNvPr>
          <p:cNvSpPr txBox="1"/>
          <p:nvPr/>
        </p:nvSpPr>
        <p:spPr>
          <a:xfrm>
            <a:off x="1410978" y="693555"/>
            <a:ext cx="524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355C"/>
                </a:solidFill>
              </a:rPr>
              <a:t>BUG-3 </a:t>
            </a:r>
            <a:r>
              <a:rPr lang="zh-CN" altLang="en-US" sz="3200" dirty="0">
                <a:solidFill>
                  <a:srgbClr val="00355C"/>
                </a:solidFill>
              </a:rPr>
              <a:t>翻译失败未提示原因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CC532FAF-189D-E444-BA00-7A8663D2636C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5528E4C5-D05C-1F8A-D924-680001310B23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8D6A3BCD-E808-2074-565A-84FF34F3562E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BF0F7651-8EF5-54C3-A682-D4A439D0E2A7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B763305E-FE66-E242-A713-099F467AF04E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24D1837-9DB0-37FB-A3D3-089B75676A40}"/>
              </a:ext>
            </a:extLst>
          </p:cNvPr>
          <p:cNvSpPr txBox="1"/>
          <p:nvPr/>
        </p:nvSpPr>
        <p:spPr>
          <a:xfrm>
            <a:off x="1245768" y="1309091"/>
            <a:ext cx="9700465" cy="423445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问题修复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）前端输入限制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在文本输入组件上设置字符长度限制，超出最大长度时禁止输入或直接提示。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）后端输入校验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在服务层调用阿里云接口前，判断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dto.getText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().length()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是否超过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5000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字符，抛出明确业务异常</a:t>
            </a:r>
          </a:p>
          <a:p>
            <a:pPr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kern="0" dirty="0">
                <a:solidFill>
                  <a:srgbClr val="0033B3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dto</a:t>
            </a:r>
            <a:r>
              <a:rPr lang="en-US" altLang="zh-CN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.getText</a:t>
            </a:r>
            <a: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().length() &gt; </a:t>
            </a:r>
            <a:r>
              <a:rPr lang="en-US" altLang="zh-CN" kern="0" dirty="0">
                <a:solidFill>
                  <a:srgbClr val="1750EB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5000</a:t>
            </a:r>
            <a: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  <a:b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33B3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throw new </a:t>
            </a:r>
            <a:r>
              <a:rPr lang="en-US" altLang="zh-CN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TranslateException</a:t>
            </a:r>
            <a: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>
                <a:solidFill>
                  <a:srgbClr val="1750EB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10008</a:t>
            </a:r>
            <a: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kern="0" dirty="0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kern="0" dirty="0">
                <a:solidFill>
                  <a:srgbClr val="067D17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Fira Code Medium" panose="020B0809050000020004" pitchFamily="49" charset="0"/>
              </a:rPr>
              <a:t>文本长度过长，请不要超过</a:t>
            </a:r>
            <a:r>
              <a:rPr lang="en-US" altLang="zh-CN" kern="0" dirty="0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5000</a:t>
            </a:r>
            <a:r>
              <a:rPr lang="zh-CN" altLang="zh-CN" kern="0" dirty="0">
                <a:solidFill>
                  <a:srgbClr val="067D17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Fira Code Medium" panose="020B0809050000020004" pitchFamily="49" charset="0"/>
              </a:rPr>
              <a:t>字符</a:t>
            </a:r>
            <a:r>
              <a:rPr lang="en-US" altLang="zh-CN" kern="0" dirty="0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）异常统一处理</a:t>
            </a: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后端统一捕获阿里云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错误码，封装成标准业务返回对象（包含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code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、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message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），避免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NullPointerException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7735617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5ED981-01E8-6E59-89E4-A3AA620370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4E665741-DB0C-F7A6-5B8E-1F7C752604EA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AD184470-A046-C1AF-0AE3-E201B9E8E289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FE36123-7127-97B5-A730-21CB8CA5BEA3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79BAFAF1-11E0-8C90-F492-83264A6E268A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404DB8BF-15A2-4FF1-7AA2-BFADB48DE238}"/>
              </a:ext>
            </a:extLst>
          </p:cNvPr>
          <p:cNvSpPr txBox="1"/>
          <p:nvPr/>
        </p:nvSpPr>
        <p:spPr>
          <a:xfrm>
            <a:off x="1410978" y="693555"/>
            <a:ext cx="5245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3200" dirty="0">
                <a:solidFill>
                  <a:srgbClr val="00355C"/>
                </a:solidFill>
              </a:rPr>
              <a:t>BUG-3 </a:t>
            </a:r>
            <a:r>
              <a:rPr lang="zh-CN" altLang="en-US" sz="3200" dirty="0">
                <a:solidFill>
                  <a:srgbClr val="00355C"/>
                </a:solidFill>
              </a:rPr>
              <a:t>翻译失败未提示原因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DCC8527-CD79-C075-863D-0B6E7B585D45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8094BB58-99F8-1261-B0F6-D3F9149E3A6A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FC97A516-EE8D-B9E7-7121-4E9AF900686A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4D0D9C85-89B9-8076-7167-18CF1A55E7E4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4151F0B0-B437-48FC-CDDA-1B8F723B766D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4A2D9DB-40BF-7496-004F-4269735A616D}"/>
              </a:ext>
            </a:extLst>
          </p:cNvPr>
          <p:cNvSpPr txBox="1"/>
          <p:nvPr/>
        </p:nvSpPr>
        <p:spPr>
          <a:xfrm>
            <a:off x="1245768" y="1309091"/>
            <a:ext cx="9700465" cy="423445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完善单元测试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对 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TextTranslateServiceImpl.translate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()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添加边界值测试：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•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文本长度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 0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•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文本长度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 5000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•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文本长度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&gt; 5000</a:t>
            </a:r>
          </a:p>
        </p:txBody>
      </p:sp>
      <p:pic>
        <p:nvPicPr>
          <p:cNvPr id="6" name="图片 5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45E12155-B7B7-F7B5-95D7-774FE38EF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832" y="2718891"/>
            <a:ext cx="6392400" cy="34455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0819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89859" y="5292604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60231" y="4939639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-788259" y="4802831"/>
            <a:ext cx="1034872" cy="3537000"/>
            <a:chOff x="-633182" y="4984372"/>
            <a:chExt cx="1034872" cy="3537000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1521793" y="6168624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817434" y="65978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E9AC01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44" name="斜纹 43"/>
          <p:cNvSpPr/>
          <p:nvPr/>
        </p:nvSpPr>
        <p:spPr>
          <a:xfrm rot="7976160" flipH="1">
            <a:off x="10753964" y="-48179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066482" y="-39923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86667" y="1183734"/>
            <a:ext cx="1417219" cy="830997"/>
            <a:chOff x="5433488" y="659462"/>
            <a:chExt cx="1417219" cy="830997"/>
          </a:xfrm>
        </p:grpSpPr>
        <p:sp>
          <p:nvSpPr>
            <p:cNvPr id="69" name="矩形 68"/>
            <p:cNvSpPr/>
            <p:nvPr/>
          </p:nvSpPr>
          <p:spPr>
            <a:xfrm>
              <a:off x="5433488" y="1129915"/>
              <a:ext cx="1415772" cy="288381"/>
            </a:xfrm>
            <a:prstGeom prst="rect">
              <a:avLst/>
            </a:prstGeom>
            <a:solidFill>
              <a:srgbClr val="F7C1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434935" y="65946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00355C"/>
                  </a:solidFill>
                </a:rPr>
                <a:t>目录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895747" y="2642006"/>
            <a:ext cx="8402989" cy="1587265"/>
            <a:chOff x="1976639" y="2783879"/>
            <a:chExt cx="8402989" cy="1587265"/>
          </a:xfrm>
        </p:grpSpPr>
        <p:grpSp>
          <p:nvGrpSpPr>
            <p:cNvPr id="6" name="组合 5"/>
            <p:cNvGrpSpPr/>
            <p:nvPr/>
          </p:nvGrpSpPr>
          <p:grpSpPr>
            <a:xfrm>
              <a:off x="1976639" y="2814771"/>
              <a:ext cx="1402080" cy="1526771"/>
              <a:chOff x="2803487" y="2349283"/>
              <a:chExt cx="1402080" cy="1526771"/>
            </a:xfrm>
          </p:grpSpPr>
          <p:sp>
            <p:nvSpPr>
              <p:cNvPr id="3" name="文本框 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803487" y="3414389"/>
                <a:ext cx="1402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项目介绍</a:t>
                </a:r>
              </a:p>
            </p:txBody>
          </p:sp>
          <p:sp>
            <p:nvSpPr>
              <p:cNvPr id="30" name="矩形 29"/>
              <p:cNvSpPr/>
              <p:nvPr>
                <p:custDataLst>
                  <p:tags r:id="rId15"/>
                </p:custDataLst>
              </p:nvPr>
            </p:nvSpPr>
            <p:spPr>
              <a:xfrm rot="5400000">
                <a:off x="296026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00923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01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229574" y="2814771"/>
              <a:ext cx="1402080" cy="1515469"/>
              <a:chOff x="5356057" y="2349283"/>
              <a:chExt cx="1402080" cy="1515469"/>
            </a:xfrm>
          </p:grpSpPr>
          <p:sp>
            <p:nvSpPr>
              <p:cNvPr id="50" name="文本框 4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356057" y="3403087"/>
                <a:ext cx="1402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测试策划</a:t>
                </a:r>
              </a:p>
            </p:txBody>
          </p:sp>
          <p:sp>
            <p:nvSpPr>
              <p:cNvPr id="40" name="矩形 39"/>
              <p:cNvSpPr/>
              <p:nvPr>
                <p:custDataLst>
                  <p:tags r:id="rId12"/>
                </p:custDataLst>
              </p:nvPr>
            </p:nvSpPr>
            <p:spPr>
              <a:xfrm rot="5400000">
                <a:off x="561443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66340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02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165813" y="2814771"/>
              <a:ext cx="2316480" cy="1525481"/>
              <a:chOff x="7591932" y="2349283"/>
              <a:chExt cx="2316480" cy="1525481"/>
            </a:xfrm>
          </p:grpSpPr>
          <p:sp>
            <p:nvSpPr>
              <p:cNvPr id="56" name="文本框 5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591932" y="3414389"/>
                <a:ext cx="23164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用例设计与执行</a:t>
                </a:r>
              </a:p>
            </p:txBody>
          </p:sp>
          <p:sp>
            <p:nvSpPr>
              <p:cNvPr id="48" name="矩形 47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8268608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317571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03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977548" y="2783879"/>
              <a:ext cx="1402080" cy="1587265"/>
              <a:chOff x="4030184" y="3975996"/>
              <a:chExt cx="1402080" cy="1587265"/>
            </a:xfrm>
          </p:grpSpPr>
          <p:sp>
            <p:nvSpPr>
              <p:cNvPr id="66" name="文本框 6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030184" y="5102886"/>
                <a:ext cx="14020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缺陷分析</a:t>
                </a:r>
              </a:p>
            </p:txBody>
          </p:sp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>
              <a:xfrm rot="5400000">
                <a:off x="4249662" y="3975996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264375" y="4121903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04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3B9FF28-AAA5-33B0-3724-3060FB56C25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225935" y="54970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B1D2B"/>
                </a:solidFill>
              </a:rPr>
              <a:t>总结与反思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D33A94-D208-ED82-807F-5208B5FE9E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5606145" y="4370131"/>
            <a:ext cx="963124" cy="963124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5A7BA-A82E-E20F-0A8F-E6A3451BE4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620858" y="4516038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</a:rPr>
              <a:t>05</a:t>
            </a:r>
            <a:endParaRPr lang="zh-CN" altLang="en-US" sz="40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B8D9F8-DC68-DEF3-0A7A-B52DDCFD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83A0DEE6-9F90-AE8D-0B66-AF062662617D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F09A3F03-96A9-42D9-C8CA-CC6D784263DE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792F537-8BC8-DF27-3DF0-0B2B661BCBB6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BA37E11-93A5-E0EC-40D9-31AA4A7F0878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297AFA9-C001-EA9C-8C7C-FBA38F6BD394}"/>
              </a:ext>
            </a:extLst>
          </p:cNvPr>
          <p:cNvSpPr txBox="1"/>
          <p:nvPr/>
        </p:nvSpPr>
        <p:spPr>
          <a:xfrm>
            <a:off x="1410978" y="693555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355C"/>
                </a:solidFill>
              </a:rPr>
              <a:t>BUG-5</a:t>
            </a:r>
            <a:r>
              <a:rPr lang="zh-CN" altLang="en-US" sz="3200" dirty="0">
                <a:solidFill>
                  <a:srgbClr val="00355C"/>
                </a:solidFill>
              </a:rPr>
              <a:t>账户</a:t>
            </a:r>
            <a:r>
              <a:rPr lang="en-US" altLang="zh-CN" sz="3200" dirty="0">
                <a:solidFill>
                  <a:srgbClr val="00355C"/>
                </a:solidFill>
              </a:rPr>
              <a:t>/</a:t>
            </a:r>
            <a:r>
              <a:rPr lang="zh-CN" altLang="en-US" sz="3200" dirty="0">
                <a:solidFill>
                  <a:srgbClr val="00355C"/>
                </a:solidFill>
              </a:rPr>
              <a:t>密码错误提示不当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F59FE05-7BAA-3929-74F3-82091B7F0074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2140391A-E3FD-F2D9-E63F-0CB468F88550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40FA65FB-E707-FE2A-1167-CCB188F0C772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130672BD-8C5B-469A-CC16-3327417A0DF1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F22CA9D1-A8BA-939A-2524-DE83413228BD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DECFF9F-0A52-0CE5-040C-F6F5356DDC27}"/>
              </a:ext>
            </a:extLst>
          </p:cNvPr>
          <p:cNvSpPr txBox="1"/>
          <p:nvPr/>
        </p:nvSpPr>
        <p:spPr>
          <a:xfrm>
            <a:off x="1245768" y="1309091"/>
            <a:ext cx="9700465" cy="4234459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</a:t>
            </a:r>
            <a:r>
              <a:rPr lang="zh-C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问题描述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用户登录失败（用户名或密码错误）时，后端返回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401 Unauthorized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状态码，但前端未能展示明确的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用户名或密码错误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提示，而是显示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登录状态已过期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”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的模糊信息，导致登录失败原因不清晰，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Axios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报错信息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“Request failed with status code 401”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。这一问题影响了用户体验，也反映出前后端在错误语义处理上的不一致。</a:t>
            </a:r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 descr="图形用户界面, 文本, 应用程序&#10;&#10;AI 生成的内容可能不正确。">
            <a:extLst>
              <a:ext uri="{FF2B5EF4-FFF2-40B4-BE49-F238E27FC236}">
                <a16:creationId xmlns:a16="http://schemas.microsoft.com/office/drawing/2014/main" id="{B2598901-337C-32E3-0B92-8100684A5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071" y="3041619"/>
            <a:ext cx="3665858" cy="377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0014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DDD09B-CD90-6A2D-B19D-34D47BFC2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EA887B83-A447-7196-5273-B6C6F68BC75D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629C470B-AA47-B0E8-BC9C-E7347B816E12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3CA3AD7E-50E6-87F5-C540-765654C6050C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3B7259A-EB2E-8B91-BA4A-8CBB1EAF5023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8C79156-0C0F-3A71-B5DA-FDEDD44A5276}"/>
              </a:ext>
            </a:extLst>
          </p:cNvPr>
          <p:cNvSpPr txBox="1"/>
          <p:nvPr/>
        </p:nvSpPr>
        <p:spPr>
          <a:xfrm>
            <a:off x="1410978" y="693555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355C"/>
                </a:solidFill>
              </a:rPr>
              <a:t>BUG-5</a:t>
            </a:r>
            <a:r>
              <a:rPr lang="zh-CN" altLang="en-US" sz="3200" dirty="0">
                <a:solidFill>
                  <a:srgbClr val="00355C"/>
                </a:solidFill>
              </a:rPr>
              <a:t>账户</a:t>
            </a:r>
            <a:r>
              <a:rPr lang="en-US" altLang="zh-CN" sz="3200" dirty="0">
                <a:solidFill>
                  <a:srgbClr val="00355C"/>
                </a:solidFill>
              </a:rPr>
              <a:t>/</a:t>
            </a:r>
            <a:r>
              <a:rPr lang="zh-CN" altLang="en-US" sz="3200" dirty="0">
                <a:solidFill>
                  <a:srgbClr val="00355C"/>
                </a:solidFill>
              </a:rPr>
              <a:t>密码错误提示不当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7EA139AE-98C2-F459-8D12-1D83CDA48844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0B83F04A-C350-B5C2-B186-1F6CF379FDC5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4CAACF26-E0A4-431C-3163-909ECF365560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643A9AB2-2EC7-E16C-D1D4-1C1E994070B0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BA5B0440-642C-3A2D-D8FA-E45F96C6064C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DF5362E-81D2-2778-598A-67023E48758C}"/>
              </a:ext>
            </a:extLst>
          </p:cNvPr>
          <p:cNvSpPr txBox="1"/>
          <p:nvPr/>
        </p:nvSpPr>
        <p:spPr>
          <a:xfrm>
            <a:off x="1245768" y="1309091"/>
            <a:ext cx="9700465" cy="501224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</a:t>
            </a:r>
            <a:r>
              <a:rPr lang="zh-C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后端问题分析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后端在认证失败时直接将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Spring Security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异常信息透传给前端：</a:t>
            </a:r>
          </a:p>
          <a:p>
            <a:pPr>
              <a:buNone/>
            </a:pPr>
            <a:r>
              <a:rPr lang="en-US" altLang="zh-CN" sz="180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</a:rPr>
              <a:t>RestBean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.</a:t>
            </a:r>
            <a:r>
              <a:rPr lang="en-US" altLang="zh-CN" sz="1800" i="1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unauthorized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(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</a:rPr>
              <a:t>exception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.getMessage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())</a:t>
            </a: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而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Spring Security 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默认会将：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UsernameNotFoundException</a:t>
            </a:r>
            <a:endParaRPr lang="zh-CN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BadCredentialsException</a:t>
            </a:r>
            <a:endParaRPr lang="zh-CN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统一处理为：</a:t>
            </a:r>
            <a:r>
              <a:rPr lang="en-US" altLang="zh-CN" dirty="0" err="1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BadCredentialsException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Bad credentials</a:t>
            </a:r>
            <a:endParaRPr lang="zh-CN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导致：返回信息不可控、非用户友好、与前端业务语义不匹配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</a:t>
            </a:r>
            <a:r>
              <a:rPr lang="zh-C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前端问题分析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前端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Axios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响应拦截器中，将所有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code === 401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的响应统一当作“登录态过期”处理：</a:t>
            </a:r>
          </a:p>
          <a:p>
            <a:pPr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33B3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 err="1">
                <a:solidFill>
                  <a:srgbClr val="248F8F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sz="1800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?.</a:t>
            </a:r>
            <a:r>
              <a:rPr lang="en-US" altLang="zh-CN" sz="1800" kern="0" dirty="0" err="1">
                <a:solidFill>
                  <a:srgbClr val="871094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code</a:t>
            </a:r>
            <a:r>
              <a:rPr lang="en-US" altLang="zh-CN" sz="1800" kern="0" dirty="0">
                <a:solidFill>
                  <a:srgbClr val="871094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=== </a:t>
            </a:r>
            <a:r>
              <a:rPr lang="en-US" altLang="zh-CN" sz="1800" kern="0" dirty="0">
                <a:solidFill>
                  <a:srgbClr val="1750EB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401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0" dirty="0" err="1">
                <a:solidFill>
                  <a:srgbClr val="830091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ElMessage</a:t>
            </a:r>
            <a:r>
              <a:rPr lang="en-US" altLang="zh-CN" sz="1800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 kern="0" dirty="0" err="1">
                <a:solidFill>
                  <a:srgbClr val="7A7A43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warning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 dirty="0">
                <a:solidFill>
                  <a:srgbClr val="067D17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Fira Code Medium" panose="020B0809050000020004" pitchFamily="49" charset="0"/>
              </a:rPr>
              <a:t>登录状态已过期，请重新登录！</a:t>
            </a:r>
            <a:r>
              <a:rPr lang="en-US" altLang="zh-CN" sz="1800" kern="0" dirty="0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i="1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deleteAccessToken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0033B3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true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0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defRPr/>
            </a:pPr>
            <a:endParaRPr lang="zh-CN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7063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E50F55-8103-B774-727C-0913BB447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A6EB3FE4-C4FE-B0EE-E03D-5156461375EA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F6194168-6738-4167-1F2E-8B48CFDEED32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20B9FE3-573E-E993-600C-4F4A9804E47D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4AF6977-E9E7-2B02-616C-8E345793D0D9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9FC6C2B-593A-AA3A-5480-DC85F5646223}"/>
              </a:ext>
            </a:extLst>
          </p:cNvPr>
          <p:cNvSpPr txBox="1"/>
          <p:nvPr/>
        </p:nvSpPr>
        <p:spPr>
          <a:xfrm>
            <a:off x="1410978" y="693555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355C"/>
                </a:solidFill>
              </a:rPr>
              <a:t>BUG-5</a:t>
            </a:r>
            <a:r>
              <a:rPr lang="zh-CN" altLang="en-US" sz="3200" dirty="0">
                <a:solidFill>
                  <a:srgbClr val="00355C"/>
                </a:solidFill>
              </a:rPr>
              <a:t>账户</a:t>
            </a:r>
            <a:r>
              <a:rPr lang="en-US" altLang="zh-CN" sz="3200" dirty="0">
                <a:solidFill>
                  <a:srgbClr val="00355C"/>
                </a:solidFill>
              </a:rPr>
              <a:t>/</a:t>
            </a:r>
            <a:r>
              <a:rPr lang="zh-CN" altLang="en-US" sz="3200" dirty="0">
                <a:solidFill>
                  <a:srgbClr val="00355C"/>
                </a:solidFill>
              </a:rPr>
              <a:t>密码错误提示不当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658FD424-2FA8-9149-9D4B-65D827F60761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BCA22331-3C7A-60E4-667B-7DFA5118C5C3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0DCA85BE-5C45-AB31-000C-BD1D7EDB5104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272FBD0A-0DC5-6DCC-C818-77444348555B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E253212D-81A1-1F59-7749-16122244CCE7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DEA6F94-61D7-7637-A77B-4457199F0499}"/>
              </a:ext>
            </a:extLst>
          </p:cNvPr>
          <p:cNvSpPr txBox="1"/>
          <p:nvPr/>
        </p:nvSpPr>
        <p:spPr>
          <a:xfrm>
            <a:off x="1102610" y="1309091"/>
            <a:ext cx="9986781" cy="501224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该逻辑存在以下问题：</a:t>
            </a:r>
          </a:p>
          <a:p>
            <a:pPr lvl="0"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未区分请求场景（登录接口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vs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已登录接口）</a:t>
            </a:r>
          </a:p>
          <a:p>
            <a:pPr lvl="0"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未判断是否存在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token</a:t>
            </a:r>
            <a:endParaRPr lang="zh-CN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忽略了后端返回的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message</a:t>
            </a:r>
            <a:endParaRPr lang="zh-CN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结果：登录失败（用户名或密码错误）被误判为“登录状态过期”，后端返回的错误信息被完全吞掉。</a:t>
            </a:r>
          </a:p>
          <a:p>
            <a:pPr>
              <a:lnSpc>
                <a:spcPct val="125000"/>
              </a:lnSpc>
              <a:defRPr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 HTTP </a:t>
            </a:r>
            <a:r>
              <a:rPr lang="zh-CN" altLang="en-US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状态码语义误用</a:t>
            </a:r>
          </a:p>
          <a:p>
            <a:pPr>
              <a:lnSpc>
                <a:spcPct val="125000"/>
              </a:lnSpc>
              <a:defRPr/>
            </a:pP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本次问题的关键误区在于对 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401 Unauthorized 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的理解过于单一：</a:t>
            </a:r>
          </a:p>
          <a:p>
            <a:pPr>
              <a:lnSpc>
                <a:spcPct val="125000"/>
              </a:lnSpc>
              <a:defRPr/>
            </a:pPr>
            <a:endParaRPr lang="zh-CN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32B4DFD-F4CC-C37B-0EEE-13019118C3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3555957"/>
              </p:ext>
            </p:extLst>
          </p:nvPr>
        </p:nvGraphicFramePr>
        <p:xfrm>
          <a:off x="3796779" y="4276726"/>
          <a:ext cx="4598442" cy="1601565"/>
        </p:xfrm>
        <a:graphic>
          <a:graphicData uri="http://schemas.openxmlformats.org/drawingml/2006/table">
            <a:tbl>
              <a:tblPr firstRow="1" firstCol="1" bandRow="1"/>
              <a:tblGrid>
                <a:gridCol w="2327002">
                  <a:extLst>
                    <a:ext uri="{9D8B030D-6E8A-4147-A177-3AD203B41FA5}">
                      <a16:colId xmlns:a16="http://schemas.microsoft.com/office/drawing/2014/main" val="3910795835"/>
                    </a:ext>
                  </a:extLst>
                </a:gridCol>
                <a:gridCol w="2271440">
                  <a:extLst>
                    <a:ext uri="{9D8B030D-6E8A-4147-A177-3AD203B41FA5}">
                      <a16:colId xmlns:a16="http://schemas.microsoft.com/office/drawing/2014/main" val="2990927787"/>
                    </a:ext>
                  </a:extLst>
                </a:gridCol>
              </a:tblGrid>
              <a:tr h="32031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000" b="1" kern="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实际语义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000" b="1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是否可能返回</a:t>
                      </a:r>
                      <a:r>
                        <a:rPr lang="en-US" sz="2000" b="1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401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64014433"/>
                  </a:ext>
                </a:extLst>
              </a:tr>
              <a:tr h="3203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sz="2000" kern="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用户名或密码错误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000" kern="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8103412"/>
                  </a:ext>
                </a:extLst>
              </a:tr>
              <a:tr h="3203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0" dirty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token </a:t>
                      </a:r>
                      <a:r>
                        <a:rPr lang="zh-CN" sz="2000" kern="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不存在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000" kern="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8043788"/>
                  </a:ext>
                </a:extLst>
              </a:tr>
              <a:tr h="3203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token </a:t>
                      </a:r>
                      <a:r>
                        <a:rPr lang="zh-CN" sz="20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过期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000" kern="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445935"/>
                  </a:ext>
                </a:extLst>
              </a:tr>
              <a:tr h="320313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sz="2000" kern="0"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token </a:t>
                      </a:r>
                      <a:r>
                        <a:rPr lang="zh-CN" sz="2000" kern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非法</a:t>
                      </a:r>
                      <a:endParaRPr lang="zh-CN" sz="2000" kern="10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sz="2000" kern="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  <a:endParaRPr lang="zh-CN" sz="20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18926" marR="118926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510230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891215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6C36-E08F-06D5-C932-89DB7D65C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29A3A49E-116F-79A3-6A36-AF5C4D031A68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C86D369B-F300-3F5D-FFB2-6C3E5BC5A5D9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EF2F7A8-1A42-7BB2-A461-330852CB5D1F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4FBA93A-5507-F647-2498-2859FCB8CC03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EC24C8C-39A0-A6F0-50CF-AF46D470FFB2}"/>
              </a:ext>
            </a:extLst>
          </p:cNvPr>
          <p:cNvSpPr txBox="1"/>
          <p:nvPr/>
        </p:nvSpPr>
        <p:spPr>
          <a:xfrm>
            <a:off x="1410978" y="693555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355C"/>
                </a:solidFill>
              </a:rPr>
              <a:t>BUG-5</a:t>
            </a:r>
            <a:r>
              <a:rPr lang="zh-CN" altLang="en-US" sz="3200" dirty="0">
                <a:solidFill>
                  <a:srgbClr val="00355C"/>
                </a:solidFill>
              </a:rPr>
              <a:t>账户</a:t>
            </a:r>
            <a:r>
              <a:rPr lang="en-US" altLang="zh-CN" sz="3200" dirty="0">
                <a:solidFill>
                  <a:srgbClr val="00355C"/>
                </a:solidFill>
              </a:rPr>
              <a:t>/</a:t>
            </a:r>
            <a:r>
              <a:rPr lang="zh-CN" altLang="en-US" sz="3200" dirty="0">
                <a:solidFill>
                  <a:srgbClr val="00355C"/>
                </a:solidFill>
              </a:rPr>
              <a:t>密码错误提示不当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1B081F8D-C27C-80D1-4C3D-42ECE854872E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A47E3BC2-197F-2D68-6D21-FF0DB61B9135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E4184B2B-E5B1-AB0C-81CD-82248A33E4EC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72B15A85-3BBD-32A3-942A-615094200BA6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83E834D9-9B9E-F8C0-5235-DBBE07A26ABF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EDE6C93-F01B-C821-FAB4-418C39A085D4}"/>
              </a:ext>
            </a:extLst>
          </p:cNvPr>
          <p:cNvSpPr txBox="1"/>
          <p:nvPr/>
        </p:nvSpPr>
        <p:spPr>
          <a:xfrm>
            <a:off x="1102610" y="1309091"/>
            <a:ext cx="9986781" cy="501224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 </a:t>
            </a:r>
            <a:r>
              <a:rPr lang="zh-C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问题修复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）后端修复方案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后端不再透传异常信息，而是返回稳定、明确的业务语义</a:t>
            </a:r>
          </a:p>
          <a:p>
            <a:pPr algn="l">
              <a:buNone/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US" altLang="zh-CN" sz="1800" kern="0" dirty="0">
                <a:solidFill>
                  <a:srgbClr val="0033B3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private void </a:t>
            </a:r>
            <a:r>
              <a:rPr lang="en-US" altLang="zh-CN" sz="1800" kern="0" dirty="0" err="1">
                <a:solidFill>
                  <a:srgbClr val="00627A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handleAuthenticationFailure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HttpServletRequest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request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  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HttpServletResponse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response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                              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AuthenticationException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exception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1800" kern="0" dirty="0">
                <a:solidFill>
                  <a:srgbClr val="0033B3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throws 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IOException 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response</a:t>
            </a:r>
            <a:r>
              <a:rPr lang="en-US" altLang="zh-CN" sz="1800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.setContentType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"application/</a:t>
            </a:r>
            <a:r>
              <a:rPr lang="en-US" altLang="zh-CN" sz="1800" kern="0" dirty="0" err="1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json;charset</a:t>
            </a:r>
            <a:r>
              <a:rPr lang="en-US" altLang="zh-CN" sz="1800" kern="0" dirty="0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=utf-8"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response</a:t>
            </a:r>
            <a:r>
              <a:rPr lang="en-US" altLang="zh-CN" sz="1800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.setStatus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HttpServletResponse</a:t>
            </a:r>
            <a:r>
              <a:rPr lang="en-US" altLang="zh-CN" sz="1800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 i="1" kern="0" dirty="0" err="1">
                <a:solidFill>
                  <a:srgbClr val="871094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SC_UNAUTHORIZED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PrintWriter</a:t>
            </a:r>
            <a:r>
              <a:rPr lang="en-US" altLang="zh-CN" sz="1800" kern="0" dirty="0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writer 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response</a:t>
            </a:r>
            <a:r>
              <a:rPr lang="en-US" altLang="zh-CN" sz="1800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.getWriter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();</a:t>
            </a: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writer</a:t>
            </a:r>
            <a:r>
              <a:rPr lang="en-US" altLang="zh-CN" sz="1800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.write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 err="1">
                <a:solidFill>
                  <a:srgbClr val="000000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RestBean</a:t>
            </a:r>
            <a:r>
              <a:rPr lang="en-US" altLang="zh-CN" sz="1800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sz="1800" i="1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unauthorized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800" kern="0" dirty="0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1800" kern="0" dirty="0">
                <a:solidFill>
                  <a:srgbClr val="067D17"/>
                </a:solidFill>
                <a:effectLst/>
                <a:latin typeface="Calibri" panose="020F0502020204030204" pitchFamily="34" charset="0"/>
                <a:ea typeface="宋体" panose="02010600030101010101" pitchFamily="2" charset="-122"/>
                <a:cs typeface="Fira Code Medium" panose="020B0809050000020004" pitchFamily="49" charset="0"/>
              </a:rPr>
              <a:t>用户名或密码错误</a:t>
            </a:r>
            <a:r>
              <a:rPr lang="en-US" altLang="zh-CN" sz="1800" kern="0" dirty="0">
                <a:solidFill>
                  <a:srgbClr val="067D17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).</a:t>
            </a:r>
            <a:r>
              <a:rPr lang="en-US" altLang="zh-CN" sz="1800" kern="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asJsonString</a:t>
            </a: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());</a:t>
            </a:r>
            <a:b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en-US" altLang="zh-CN" sz="1800" kern="0" dirty="0">
                <a:solidFill>
                  <a:srgbClr val="080808"/>
                </a:solidFill>
                <a:effectLst/>
                <a:latin typeface="Fira Code Medium" panose="020B08090500000200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5000"/>
              </a:lnSpc>
              <a:defRPr/>
            </a:pPr>
            <a:endParaRPr lang="en-US" altLang="zh-CN" dirty="0"/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989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15AA6-190D-5152-C294-D612B3ED42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137E7046-776F-69C3-184E-EBD84E878883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B2A1F455-B507-7C4F-467D-04BE2B6B395F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40A79BF8-A250-4F66-B4FB-5BAF6267A690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9CF2A9A-08AD-FB9A-6034-64D0AF79CCEC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EB8BE23-4B09-CBBC-A346-32C816017ECE}"/>
              </a:ext>
            </a:extLst>
          </p:cNvPr>
          <p:cNvSpPr txBox="1"/>
          <p:nvPr/>
        </p:nvSpPr>
        <p:spPr>
          <a:xfrm>
            <a:off x="1410978" y="693555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355C"/>
                </a:solidFill>
              </a:rPr>
              <a:t>BUG-5</a:t>
            </a:r>
            <a:r>
              <a:rPr lang="zh-CN" altLang="en-US" sz="3200" dirty="0">
                <a:solidFill>
                  <a:srgbClr val="00355C"/>
                </a:solidFill>
              </a:rPr>
              <a:t>账户</a:t>
            </a:r>
            <a:r>
              <a:rPr lang="en-US" altLang="zh-CN" sz="3200" dirty="0">
                <a:solidFill>
                  <a:srgbClr val="00355C"/>
                </a:solidFill>
              </a:rPr>
              <a:t>/</a:t>
            </a:r>
            <a:r>
              <a:rPr lang="zh-CN" altLang="en-US" sz="3200" dirty="0">
                <a:solidFill>
                  <a:srgbClr val="00355C"/>
                </a:solidFill>
              </a:rPr>
              <a:t>密码错误提示不当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518FD2D4-A925-6B3F-384B-A26BDD3ED88F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EB5B541E-ED35-3012-F7BC-EE0A37E880F4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5AEE0D92-3CDF-D9B4-077C-3D760EFD0517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272D6539-C59E-604E-F5C9-7E02C4B59864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44EB6AFF-951D-F511-79DF-7BA22E38473D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4EACB0DE-0B21-CA20-3509-16B906AAB568}"/>
              </a:ext>
            </a:extLst>
          </p:cNvPr>
          <p:cNvSpPr txBox="1"/>
          <p:nvPr/>
        </p:nvSpPr>
        <p:spPr>
          <a:xfrm>
            <a:off x="1102610" y="1309091"/>
            <a:ext cx="9986781" cy="501224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 </a:t>
            </a:r>
            <a:r>
              <a:rPr lang="zh-C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问题修复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r>
              <a:rPr lang="zh-CN" altLang="en-US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前</a:t>
            </a:r>
            <a:r>
              <a:rPr lang="zh-CN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端修复方案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buNone/>
            </a:pPr>
            <a:r>
              <a:rPr lang="en-US" altLang="zh-CN" sz="1800" i="1" dirty="0">
                <a:solidFill>
                  <a:srgbClr val="8C8C8C"/>
                </a:solidFill>
                <a:effectLst/>
                <a:latin typeface="Fira Code Medium" panose="020B0809050000020004" pitchFamily="49" charset="0"/>
              </a:rPr>
              <a:t>// 401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：区分 登录失败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Fira Code Medium" panose="020B0809050000020004" pitchFamily="49" charset="0"/>
              </a:rPr>
              <a:t> </a:t>
            </a:r>
            <a:r>
              <a:rPr lang="en-US" altLang="zh-CN" sz="1800" i="1" dirty="0">
                <a:solidFill>
                  <a:srgbClr val="8C8C8C"/>
                </a:solidFill>
                <a:effectLst/>
                <a:latin typeface="Fira Code Medium" panose="020B0809050000020004" pitchFamily="49" charset="0"/>
              </a:rPr>
              <a:t>vs 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登录过期</a:t>
            </a:r>
            <a:b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en-US" altLang="zh-CN" sz="1800" dirty="0">
                <a:solidFill>
                  <a:srgbClr val="0033B3"/>
                </a:solidFill>
                <a:effectLst/>
                <a:latin typeface="Fira Code Medium" panose="020B0809050000020004" pitchFamily="49" charset="0"/>
              </a:rPr>
              <a:t>if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(</a:t>
            </a:r>
            <a:r>
              <a:rPr lang="en-US" altLang="zh-CN" sz="1800" dirty="0" err="1">
                <a:solidFill>
                  <a:srgbClr val="248F8F"/>
                </a:solidFill>
                <a:effectLst/>
                <a:latin typeface="Fira Code Medium" panose="020B0809050000020004" pitchFamily="49" charset="0"/>
              </a:rPr>
              <a:t>data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?.</a:t>
            </a:r>
            <a:r>
              <a:rPr lang="en-US" altLang="zh-CN" sz="1800" dirty="0" err="1">
                <a:solidFill>
                  <a:srgbClr val="871094"/>
                </a:solidFill>
                <a:effectLst/>
                <a:latin typeface="Fira Code Medium" panose="020B0809050000020004" pitchFamily="49" charset="0"/>
              </a:rPr>
              <a:t>code</a:t>
            </a:r>
            <a:r>
              <a:rPr lang="en-US" altLang="zh-CN" sz="1800" dirty="0">
                <a:solidFill>
                  <a:srgbClr val="871094"/>
                </a:solidFill>
                <a:effectLst/>
                <a:latin typeface="Fira Code Medium" panose="020B0809050000020004" pitchFamily="49" charset="0"/>
              </a:rPr>
              <a:t>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=== </a:t>
            </a:r>
            <a:r>
              <a:rPr lang="en-US" altLang="zh-CN" sz="1800" dirty="0">
                <a:solidFill>
                  <a:srgbClr val="1750EB"/>
                </a:solidFill>
                <a:effectLst/>
                <a:latin typeface="Fira Code Medium" panose="020B0809050000020004" pitchFamily="49" charset="0"/>
              </a:rPr>
              <a:t>401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) {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    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Fira Code Medium" panose="020B0809050000020004" pitchFamily="49" charset="0"/>
              </a:rPr>
              <a:t>const </a:t>
            </a:r>
            <a:r>
              <a:rPr lang="en-US" altLang="zh-CN" sz="1800" dirty="0">
                <a:solidFill>
                  <a:srgbClr val="248F8F"/>
                </a:solidFill>
                <a:effectLst/>
                <a:latin typeface="Fira Code Medium" panose="020B0809050000020004" pitchFamily="49" charset="0"/>
              </a:rPr>
              <a:t>token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= </a:t>
            </a:r>
            <a:r>
              <a:rPr lang="en-US" altLang="zh-CN" sz="1800" i="1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takeAccessToken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();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</a:br>
            <a:b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    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Fira Code Medium" panose="020B0809050000020004" pitchFamily="49" charset="0"/>
              </a:rPr>
              <a:t>if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(</a:t>
            </a:r>
            <a:r>
              <a:rPr lang="en-US" altLang="zh-CN" sz="1800" dirty="0">
                <a:solidFill>
                  <a:srgbClr val="248F8F"/>
                </a:solidFill>
                <a:effectLst/>
                <a:latin typeface="Fira Code Medium" panose="020B0809050000020004" pitchFamily="49" charset="0"/>
              </a:rPr>
              <a:t>token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) {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        </a:t>
            </a:r>
            <a:r>
              <a:rPr lang="en-US" altLang="zh-CN" sz="1800" i="1" dirty="0">
                <a:solidFill>
                  <a:srgbClr val="8C8C8C"/>
                </a:solidFill>
                <a:effectLst/>
                <a:latin typeface="Fira Code Medium" panose="020B0809050000020004" pitchFamily="49" charset="0"/>
              </a:rPr>
              <a:t>// 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已登录状态下的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Fira Code Medium" panose="020B0809050000020004" pitchFamily="49" charset="0"/>
              </a:rPr>
              <a:t> </a:t>
            </a:r>
            <a:r>
              <a:rPr lang="en-US" altLang="zh-CN" sz="1800" i="1" dirty="0">
                <a:solidFill>
                  <a:srgbClr val="8C8C8C"/>
                </a:solidFill>
                <a:effectLst/>
                <a:latin typeface="Fira Code Medium" panose="020B0809050000020004" pitchFamily="49" charset="0"/>
              </a:rPr>
              <a:t>401 → 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登录过期</a:t>
            </a:r>
            <a:b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 err="1">
                <a:solidFill>
                  <a:srgbClr val="830091"/>
                </a:solidFill>
                <a:effectLst/>
                <a:latin typeface="Fira Code Medium" panose="020B0809050000020004" pitchFamily="49" charset="0"/>
              </a:rPr>
              <a:t>ElMessage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.</a:t>
            </a:r>
            <a:r>
              <a:rPr lang="en-US" altLang="zh-CN" sz="1800" dirty="0" err="1">
                <a:solidFill>
                  <a:srgbClr val="7A7A43"/>
                </a:solidFill>
                <a:effectLst/>
                <a:latin typeface="Fira Code Medium" panose="020B0809050000020004" pitchFamily="49" charset="0"/>
              </a:rPr>
              <a:t>warning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(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Fira Code Medium" panose="020B0809050000020004" pitchFamily="49" charset="0"/>
              </a:rPr>
              <a:t>"</a:t>
            </a:r>
            <a:r>
              <a:rPr lang="zh-CN" altLang="en-US" sz="1800" dirty="0"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登录状态已过期，请重新登录！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Fira Code Medium" panose="020B0809050000020004" pitchFamily="49" charset="0"/>
              </a:rPr>
              <a:t>"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);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       </a:t>
            </a:r>
            <a:r>
              <a:rPr lang="en-US" altLang="zh-CN" sz="1800" i="1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deleteAccessToken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(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Fira Code Medium" panose="020B0809050000020004" pitchFamily="49" charset="0"/>
              </a:rPr>
              <a:t>true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);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    } </a:t>
            </a:r>
            <a:r>
              <a:rPr lang="en-US" altLang="zh-CN" sz="1800" dirty="0">
                <a:solidFill>
                  <a:srgbClr val="0033B3"/>
                </a:solidFill>
                <a:effectLst/>
                <a:latin typeface="Fira Code Medium" panose="020B0809050000020004" pitchFamily="49" charset="0"/>
              </a:rPr>
              <a:t>else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{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        </a:t>
            </a:r>
            <a:r>
              <a:rPr lang="en-US" altLang="zh-CN" sz="1800" i="1" dirty="0">
                <a:solidFill>
                  <a:srgbClr val="8C8C8C"/>
                </a:solidFill>
                <a:effectLst/>
                <a:latin typeface="Fira Code Medium" panose="020B0809050000020004" pitchFamily="49" charset="0"/>
              </a:rPr>
              <a:t>// 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未登录状态下的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Fira Code Medium" panose="020B0809050000020004" pitchFamily="49" charset="0"/>
              </a:rPr>
              <a:t> </a:t>
            </a:r>
            <a:r>
              <a:rPr lang="en-US" altLang="zh-CN" sz="1800" i="1" dirty="0">
                <a:solidFill>
                  <a:srgbClr val="8C8C8C"/>
                </a:solidFill>
                <a:effectLst/>
                <a:latin typeface="Fira Code Medium" panose="020B0809050000020004" pitchFamily="49" charset="0"/>
              </a:rPr>
              <a:t>401 → </a:t>
            </a: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登录失败</a:t>
            </a:r>
            <a:b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i="1" dirty="0">
                <a:solidFill>
                  <a:srgbClr val="8C8C8C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       </a:t>
            </a:r>
            <a:r>
              <a:rPr lang="en-US" altLang="zh-CN" sz="1800" dirty="0" err="1">
                <a:solidFill>
                  <a:srgbClr val="830091"/>
                </a:solidFill>
                <a:effectLst/>
                <a:latin typeface="Fira Code Medium" panose="020B0809050000020004" pitchFamily="49" charset="0"/>
              </a:rPr>
              <a:t>ElMessage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.</a:t>
            </a:r>
            <a:r>
              <a:rPr lang="en-US" altLang="zh-CN" sz="1800" dirty="0" err="1">
                <a:solidFill>
                  <a:srgbClr val="7A7A43"/>
                </a:solidFill>
                <a:effectLst/>
                <a:latin typeface="Fira Code Medium" panose="020B0809050000020004" pitchFamily="49" charset="0"/>
              </a:rPr>
              <a:t>error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(</a:t>
            </a:r>
            <a:r>
              <a:rPr lang="en-US" altLang="zh-CN" sz="1800" dirty="0" err="1">
                <a:solidFill>
                  <a:srgbClr val="248F8F"/>
                </a:solidFill>
                <a:effectLst/>
                <a:latin typeface="Fira Code Medium" panose="020B0809050000020004" pitchFamily="49" charset="0"/>
              </a:rPr>
              <a:t>data</a:t>
            </a:r>
            <a:r>
              <a:rPr lang="en-US" altLang="zh-CN" sz="1800" dirty="0" err="1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?.</a:t>
            </a:r>
            <a:r>
              <a:rPr lang="en-US" altLang="zh-CN" sz="1800" dirty="0" err="1">
                <a:solidFill>
                  <a:srgbClr val="871094"/>
                </a:solidFill>
                <a:effectLst/>
                <a:latin typeface="Fira Code Medium" panose="020B0809050000020004" pitchFamily="49" charset="0"/>
              </a:rPr>
              <a:t>message</a:t>
            </a:r>
            <a:r>
              <a:rPr lang="en-US" altLang="zh-CN" sz="1800" dirty="0">
                <a:solidFill>
                  <a:srgbClr val="871094"/>
                </a:solidFill>
                <a:effectLst/>
                <a:latin typeface="Fira Code Medium" panose="020B0809050000020004" pitchFamily="49" charset="0"/>
              </a:rPr>
              <a:t> 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|| 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Fira Code Medium" panose="020B0809050000020004" pitchFamily="49" charset="0"/>
              </a:rPr>
              <a:t>"</a:t>
            </a:r>
            <a:r>
              <a:rPr lang="zh-CN" altLang="en-US" sz="1800" dirty="0">
                <a:solidFill>
                  <a:srgbClr val="067D1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用户名或密码错误</a:t>
            </a:r>
            <a:r>
              <a:rPr lang="en-US" altLang="zh-CN" sz="1800" dirty="0">
                <a:solidFill>
                  <a:srgbClr val="067D17"/>
                </a:solidFill>
                <a:effectLst/>
                <a:latin typeface="Fira Code Medium" panose="020B0809050000020004" pitchFamily="49" charset="0"/>
              </a:rPr>
              <a:t>"</a:t>
            </a: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);</a:t>
            </a:r>
            <a:b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</a:br>
            <a:r>
              <a:rPr lang="en-US" altLang="zh-CN" sz="1800" dirty="0">
                <a:solidFill>
                  <a:srgbClr val="080808"/>
                </a:solidFill>
                <a:effectLst/>
                <a:latin typeface="Fira Code Medium" panose="020B0809050000020004" pitchFamily="49" charset="0"/>
              </a:rPr>
              <a:t>    }</a:t>
            </a:r>
          </a:p>
          <a:p>
            <a:pPr>
              <a:lnSpc>
                <a:spcPct val="125000"/>
              </a:lnSpc>
              <a:defRPr/>
            </a:pPr>
            <a:endParaRPr lang="en-US" altLang="zh-CN" dirty="0"/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65766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63CB94-4087-C3D5-BD7F-1350E720C4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3A0C8963-2F33-31B9-323D-0491B3B0237C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F08800A6-6C9F-AF19-49F0-466692587F8F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2ECC06AF-FAAA-6A07-6FB8-FD7A64590376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51733D8-1367-5CC7-9B8D-F15DCC1D7393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3DFE621-8814-A950-10DA-5EDB6627805F}"/>
              </a:ext>
            </a:extLst>
          </p:cNvPr>
          <p:cNvSpPr txBox="1"/>
          <p:nvPr/>
        </p:nvSpPr>
        <p:spPr>
          <a:xfrm>
            <a:off x="1410978" y="693555"/>
            <a:ext cx="57214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rgbClr val="00355C"/>
                </a:solidFill>
              </a:rPr>
              <a:t>BUG-5</a:t>
            </a:r>
            <a:r>
              <a:rPr lang="zh-CN" altLang="en-US" sz="3200" dirty="0">
                <a:solidFill>
                  <a:srgbClr val="00355C"/>
                </a:solidFill>
              </a:rPr>
              <a:t>账户</a:t>
            </a:r>
            <a:r>
              <a:rPr lang="en-US" altLang="zh-CN" sz="3200" dirty="0">
                <a:solidFill>
                  <a:srgbClr val="00355C"/>
                </a:solidFill>
              </a:rPr>
              <a:t>/</a:t>
            </a:r>
            <a:r>
              <a:rPr lang="zh-CN" altLang="en-US" sz="3200" dirty="0">
                <a:solidFill>
                  <a:srgbClr val="00355C"/>
                </a:solidFill>
              </a:rPr>
              <a:t>密码错误提示不当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2CCD6725-FE26-24BF-26C6-9EBA431199A3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4ACBFE57-56DB-9C92-B6DB-F1E2728AEAE5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337E536D-56AE-8686-E8B5-20DC996B565F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C678CF05-2B04-9A49-BCE3-83BA6D81C4D7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AE1CB446-1464-7B7D-2794-27F53E71BFAD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5592F45C-2124-CAAD-1766-D09FCCBC719E}"/>
              </a:ext>
            </a:extLst>
          </p:cNvPr>
          <p:cNvSpPr txBox="1"/>
          <p:nvPr/>
        </p:nvSpPr>
        <p:spPr>
          <a:xfrm>
            <a:off x="1102610" y="1309091"/>
            <a:ext cx="9986781" cy="5012247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5000"/>
              </a:lnSpc>
              <a:defRPr/>
            </a:pPr>
            <a:r>
              <a:rPr lang="en-US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 </a:t>
            </a:r>
            <a:r>
              <a:rPr lang="zh-CN" altLang="zh-CN" b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问题修复</a:t>
            </a: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dirty="0"/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>
              <a:lnSpc>
                <a:spcPct val="125000"/>
              </a:lnSpc>
              <a:defRPr/>
            </a:pPr>
            <a:endParaRPr lang="en-US" altLang="zh-CN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 descr="图形用户界面, 应用程序&#10;&#10;AI 生成的内容可能不正确。">
            <a:extLst>
              <a:ext uri="{FF2B5EF4-FFF2-40B4-BE49-F238E27FC236}">
                <a16:creationId xmlns:a16="http://schemas.microsoft.com/office/drawing/2014/main" id="{0D6310B5-50D8-6472-AFD4-A3D05FA58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037" y="1714661"/>
            <a:ext cx="8543925" cy="454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94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10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05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测试总结与反思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05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系统质量评估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64615" y="1490980"/>
            <a:ext cx="9462770" cy="4732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dirty="0">
                <a:solidFill>
                  <a:srgbClr val="3187C6"/>
                </a:solidFill>
                <a:cs typeface="+mn-ea"/>
              </a:rPr>
              <a:t>         </a:t>
            </a:r>
            <a:r>
              <a:rPr lang="zh-CN" altLang="en-US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通过对</a:t>
            </a:r>
            <a:r>
              <a:rPr lang="en-US" altLang="zh-CN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“</a:t>
            </a:r>
            <a:r>
              <a:rPr lang="zh-CN" altLang="en-US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图灵译</a:t>
            </a:r>
            <a:r>
              <a:rPr lang="en-US" altLang="zh-CN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系统核心功能的测试执行与缺陷分析可以看出，系统整体功能实现较为完整，在正常使用场景下，系统运行相对稳定，主要功能流程基本符合设计预期：</a:t>
            </a:r>
            <a:endParaRPr lang="en-US" altLang="zh-CN" sz="240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</a:endParaRP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dirty="0">
                <a:solidFill>
                  <a:srgbClr val="3187C6"/>
                </a:solidFill>
                <a:cs typeface="+mn-ea"/>
              </a:rPr>
              <a:t> </a:t>
            </a:r>
            <a:r>
              <a:rPr lang="zh-CN" altLang="en-US" sz="2400" dirty="0">
                <a:solidFill>
                  <a:srgbClr val="3187C6"/>
                </a:solidFill>
                <a:cs typeface="+mn-ea"/>
              </a:rPr>
              <a:t>       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但在测试过程中也发现，系统在异常场景处理、安全控制及用户体验细节方面仍存在不足。例如，登录失败未触发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 IP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限流机制，部分输入校验不完善，翻译失败时未能给出明确的业务提示，而是直接返回系统错误码。这些问题在一定程度上影响了系统的安全性、健壮性和易用性。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改进建议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64615" y="1490980"/>
            <a:ext cx="9462770" cy="4732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1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）完善安全与限流机制：加强登录失败次数统计与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 IP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限流策略，防止恶意登录尝试，提高系统整体安全性。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2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）优化异常处理与提示信息：对翻译失败、参数不合法等异常情况进行统一处理，避免直接向用户暴露系统错误码，提供清晰、友好的提示信息。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3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）改进前端交互与输入校验：修复登录输入框异常、补充密码可视化功能，并在文本翻译等页面增加必要的使用提示，以提升用户体验。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93256" y="2871752"/>
            <a:ext cx="5805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00355C"/>
                </a:solidFill>
                <a:ea typeface="思源黑体 CN Bold" panose="020B0800000000000000" pitchFamily="34" charset="-122"/>
              </a:rPr>
              <a:t>感谢观看</a:t>
            </a: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5" name="斜纹 44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01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320155" y="3301688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项目介绍与需求梳理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01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55C"/>
                </a:solidFill>
              </a:rPr>
              <a:t>项目简介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11108" y="2330449"/>
            <a:ext cx="9569784" cy="219710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8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"图灵译"是一款基于Spring Boot + Vue3的前后端分离智能翻译平台，集成了文字翻译和图片OCR翻译功能，具备完整的用户管理系统和高并发处理能力。项目采用现代化微服务架构，具有较好的可扩展性和维护性。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核心功能清单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1387516" y="1872778"/>
            <a:ext cx="9416969" cy="1939811"/>
            <a:chOff x="1660875" y="2194272"/>
            <a:chExt cx="9416969" cy="1939811"/>
          </a:xfrm>
        </p:grpSpPr>
        <p:grpSp>
          <p:nvGrpSpPr>
            <p:cNvPr id="47" name="组合 46"/>
            <p:cNvGrpSpPr/>
            <p:nvPr/>
          </p:nvGrpSpPr>
          <p:grpSpPr>
            <a:xfrm>
              <a:off x="1660875" y="2194272"/>
              <a:ext cx="1893661" cy="1939811"/>
              <a:chOff x="1660875" y="2194272"/>
              <a:chExt cx="1893661" cy="1939811"/>
            </a:xfrm>
          </p:grpSpPr>
          <p:sp>
            <p:nvSpPr>
              <p:cNvPr id="21" name="任意多边形: 形状 20"/>
              <p:cNvSpPr/>
              <p:nvPr>
                <p:custDataLst>
                  <p:tags r:id="rId21"/>
                </p:custDataLst>
              </p:nvPr>
            </p:nvSpPr>
            <p:spPr>
              <a:xfrm rot="5400000">
                <a:off x="2027445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形 4" descr="徽章 1 纯色填充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254559" y="3427791"/>
                <a:ext cx="706292" cy="706292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/>
          </p:nvGrpSpPr>
          <p:grpSpPr>
            <a:xfrm>
              <a:off x="4168644" y="2194272"/>
              <a:ext cx="1893661" cy="1939811"/>
              <a:chOff x="4168644" y="2194272"/>
              <a:chExt cx="1893661" cy="1939811"/>
            </a:xfrm>
          </p:grpSpPr>
          <p:sp>
            <p:nvSpPr>
              <p:cNvPr id="33" name="任意多边形: 形状 32"/>
              <p:cNvSpPr/>
              <p:nvPr>
                <p:custDataLst>
                  <p:tags r:id="rId19"/>
                </p:custDataLst>
              </p:nvPr>
            </p:nvSpPr>
            <p:spPr>
              <a:xfrm rot="5400000">
                <a:off x="4535214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形 25" descr="徽章 纯色填充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762328" y="3427791"/>
                <a:ext cx="706292" cy="706292"/>
              </a:xfrm>
              <a:prstGeom prst="rect">
                <a:avLst/>
              </a:prstGeom>
            </p:spPr>
          </p:pic>
        </p:grpSp>
        <p:grpSp>
          <p:nvGrpSpPr>
            <p:cNvPr id="49" name="组合 48"/>
            <p:cNvGrpSpPr/>
            <p:nvPr/>
          </p:nvGrpSpPr>
          <p:grpSpPr>
            <a:xfrm>
              <a:off x="6676413" y="2194272"/>
              <a:ext cx="1893661" cy="1939811"/>
              <a:chOff x="6676413" y="2194272"/>
              <a:chExt cx="1893661" cy="1939811"/>
            </a:xfrm>
          </p:grpSpPr>
          <p:sp>
            <p:nvSpPr>
              <p:cNvPr id="37" name="任意多边形: 形状 36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7042983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形 27" descr="徽章 3 纯色填充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70097" y="3427791"/>
                <a:ext cx="706292" cy="706292"/>
              </a:xfrm>
              <a:prstGeom prst="rect">
                <a:avLst/>
              </a:prstGeom>
            </p:spPr>
          </p:pic>
        </p:grpSp>
        <p:grpSp>
          <p:nvGrpSpPr>
            <p:cNvPr id="50" name="组合 49"/>
            <p:cNvGrpSpPr/>
            <p:nvPr/>
          </p:nvGrpSpPr>
          <p:grpSpPr>
            <a:xfrm>
              <a:off x="9184183" y="2194272"/>
              <a:ext cx="1893661" cy="1939811"/>
              <a:chOff x="9184183" y="2194272"/>
              <a:chExt cx="1893661" cy="1939811"/>
            </a:xfrm>
          </p:grpSpPr>
          <p:sp>
            <p:nvSpPr>
              <p:cNvPr id="43" name="任意多边形: 形状 42"/>
              <p:cNvSpPr/>
              <p:nvPr>
                <p:custDataLst>
                  <p:tags r:id="rId15"/>
                </p:custDataLst>
              </p:nvPr>
            </p:nvSpPr>
            <p:spPr>
              <a:xfrm rot="5400000">
                <a:off x="9550753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" name="图形 29" descr="徽章 4 纯色填充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777867" y="3427791"/>
                <a:ext cx="706292" cy="706292"/>
              </a:xfrm>
              <a:prstGeom prst="rect">
                <a:avLst/>
              </a:prstGeom>
            </p:spPr>
          </p:pic>
        </p:grpSp>
      </p:grpSp>
      <p:grpSp>
        <p:nvGrpSpPr>
          <p:cNvPr id="64" name="组合 63"/>
          <p:cNvGrpSpPr/>
          <p:nvPr>
            <p:custDataLst>
              <p:tags r:id="rId2"/>
            </p:custDataLst>
          </p:nvPr>
        </p:nvGrpSpPr>
        <p:grpSpPr>
          <a:xfrm>
            <a:off x="1482327" y="3886443"/>
            <a:ext cx="9322022" cy="2115820"/>
            <a:chOff x="1482327" y="3795003"/>
            <a:chExt cx="9322022" cy="2115820"/>
          </a:xfrm>
        </p:grpSpPr>
        <p:grpSp>
          <p:nvGrpSpPr>
            <p:cNvPr id="52" name="组合 51"/>
            <p:cNvGrpSpPr/>
            <p:nvPr/>
          </p:nvGrpSpPr>
          <p:grpSpPr>
            <a:xfrm>
              <a:off x="1482327" y="3795003"/>
              <a:ext cx="1888490" cy="2110740"/>
              <a:chOff x="8503862" y="3481269"/>
              <a:chExt cx="2320051" cy="2110740"/>
            </a:xfrm>
          </p:grpSpPr>
          <p:sp>
            <p:nvSpPr>
              <p:cNvPr id="53" name="文本框 60"/>
              <p:cNvSpPr/>
              <p:nvPr>
                <p:custDataLst>
                  <p:tags r:id="rId13"/>
                </p:custDataLst>
              </p:nvPr>
            </p:nvSpPr>
            <p:spPr>
              <a:xfrm>
                <a:off x="8503862" y="4041339"/>
                <a:ext cx="2320051" cy="155067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用户注册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用户登录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密码重置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退出登录</a:t>
                </a: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用户管理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3960171" y="3795003"/>
              <a:ext cx="1888490" cy="2115820"/>
              <a:chOff x="8503862" y="3481269"/>
              <a:chExt cx="2320051" cy="2115820"/>
            </a:xfrm>
          </p:grpSpPr>
          <p:sp>
            <p:nvSpPr>
              <p:cNvPr id="56" name="文本框 60"/>
              <p:cNvSpPr/>
              <p:nvPr>
                <p:custDataLst>
                  <p:tags r:id="rId11"/>
                </p:custDataLst>
              </p:nvPr>
            </p:nvSpPr>
            <p:spPr>
              <a:xfrm>
                <a:off x="8503862" y="4041339"/>
                <a:ext cx="2320051" cy="155575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文字翻译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图片翻译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翻译历史</a:t>
                </a:r>
              </a:p>
            </p:txBody>
          </p:sp>
          <p:sp>
            <p:nvSpPr>
              <p:cNvPr id="57" name="文本框 5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翻译服务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8915859" y="3795003"/>
              <a:ext cx="1888490" cy="2115820"/>
              <a:chOff x="8503862" y="3481269"/>
              <a:chExt cx="2320051" cy="2115820"/>
            </a:xfrm>
          </p:grpSpPr>
          <p:sp>
            <p:nvSpPr>
              <p:cNvPr id="59" name="文本框 60"/>
              <p:cNvSpPr/>
              <p:nvPr>
                <p:custDataLst>
                  <p:tags r:id="rId9"/>
                </p:custDataLst>
              </p:nvPr>
            </p:nvSpPr>
            <p:spPr>
              <a:xfrm>
                <a:off x="8503862" y="4041339"/>
                <a:ext cx="2320051" cy="155575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IP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限流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性能优化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异常处理</a:t>
                </a:r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安全控制</a:t>
                </a: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6438015" y="3795003"/>
              <a:ext cx="1888490" cy="2115820"/>
              <a:chOff x="8503862" y="3481269"/>
              <a:chExt cx="2320051" cy="2115820"/>
            </a:xfrm>
          </p:grpSpPr>
          <p:sp>
            <p:nvSpPr>
              <p:cNvPr id="62" name="文本框 60"/>
              <p:cNvSpPr/>
              <p:nvPr>
                <p:custDataLst>
                  <p:tags r:id="rId7"/>
                </p:custDataLst>
              </p:nvPr>
            </p:nvSpPr>
            <p:spPr>
              <a:xfrm>
                <a:off x="8503862" y="4041339"/>
                <a:ext cx="2320051" cy="155575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主题切换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响应式布局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文件上传</a:t>
                </a:r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前端交互</a:t>
                </a:r>
              </a:p>
            </p:txBody>
          </p:sp>
        </p:grpSp>
      </p:grpSp>
      <p:pic>
        <p:nvPicPr>
          <p:cNvPr id="68" name="图形 67" descr="上升趋势条形图 纯色填充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400454" y="1872778"/>
            <a:ext cx="914400" cy="914400"/>
          </a:xfrm>
          <a:prstGeom prst="rect">
            <a:avLst/>
          </a:prstGeom>
        </p:spPr>
      </p:pic>
      <p:pic>
        <p:nvPicPr>
          <p:cNvPr id="72" name="图形 71" descr="孩子 纯色填充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73691" y="1909631"/>
            <a:ext cx="914400" cy="914400"/>
          </a:xfrm>
          <a:prstGeom prst="rect">
            <a:avLst/>
          </a:prstGeom>
        </p:spPr>
      </p:pic>
      <p:pic>
        <p:nvPicPr>
          <p:cNvPr id="74" name="图形 73" descr="钱夹 纯色填充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381460" y="1887068"/>
            <a:ext cx="914400" cy="914400"/>
          </a:xfrm>
          <a:prstGeom prst="rect">
            <a:avLst/>
          </a:prstGeom>
        </p:spPr>
      </p:pic>
      <p:pic>
        <p:nvPicPr>
          <p:cNvPr id="3" name="图形 2" descr="剪贴板 纯色填充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930524" y="1909631"/>
            <a:ext cx="830231" cy="8302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02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测试策划与设计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02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55C"/>
                </a:solidFill>
              </a:rPr>
              <a:t>测试目标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11605" y="1433726"/>
            <a:ext cx="9462770" cy="4368373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endParaRPr lang="en-US" altLang="zh-CN" sz="240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</a:endParaRP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8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本测试旨在验证“图灵译”智能翻译平台在功能正确性、稳定性、安全性与可用性方面是否满足需求说明，重点确保：</a:t>
            </a:r>
            <a:endParaRPr lang="en-US" altLang="zh-CN" sz="280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</a:endParaRP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endParaRPr lang="zh-CN" altLang="en-US" sz="240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</a:endParaRP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1.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核心功能（用户管理、文字翻译、图片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 OCR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翻译）正确可用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2.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高并发场景下系统稳定运行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3.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安全机制（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JWT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、限流、防刷）有效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4.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前端交互体验良好，错误提示清晰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55C"/>
                </a:solidFill>
              </a:rPr>
              <a:t>测试环境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aphicFrame>
        <p:nvGraphicFramePr>
          <p:cNvPr id="47" name="表格 6"/>
          <p:cNvGraphicFramePr/>
          <p:nvPr>
            <p:extLst>
              <p:ext uri="{D42A27DB-BD31-4B8C-83A1-F6EECF244321}">
                <p14:modId xmlns:p14="http://schemas.microsoft.com/office/powerpoint/2010/main" val="788564987"/>
              </p:ext>
            </p:extLst>
          </p:nvPr>
        </p:nvGraphicFramePr>
        <p:xfrm>
          <a:off x="1758950" y="1435223"/>
          <a:ext cx="8761783" cy="3990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9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配置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操作系统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Windows 11 23H2 / ubuntu-24.04.3-live-server)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Spring Boot</a:t>
                      </a: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</a:t>
                      </a: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JDK 17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Vue3</a:t>
                      </a: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</a:t>
                      </a: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Vite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数据库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MySQL8.0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中间件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Redis</a:t>
                      </a: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</a:t>
                      </a: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Docker</a:t>
                      </a: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</a:t>
                      </a: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RabbitMQ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测试人员分工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aphicFrame>
        <p:nvGraphicFramePr>
          <p:cNvPr id="47" name="表格 6"/>
          <p:cNvGraphicFramePr/>
          <p:nvPr>
            <p:extLst>
              <p:ext uri="{D42A27DB-BD31-4B8C-83A1-F6EECF244321}">
                <p14:modId xmlns:p14="http://schemas.microsoft.com/office/powerpoint/2010/main" val="3801357197"/>
              </p:ext>
            </p:extLst>
          </p:nvPr>
        </p:nvGraphicFramePr>
        <p:xfrm>
          <a:off x="3013075" y="1763275"/>
          <a:ext cx="6223318" cy="33314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0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成员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职责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谢江峰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测试计划制定、用例评审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孔建明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用户管理模块测试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吴金权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翻译与</a:t>
                      </a:r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OCR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模块测试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阿卜杜热依木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UI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、兼容性与性能测试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88*360"/>
  <p:tag name="TABLE_ENDDRAG_RECT" val="79*100*788*36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7C15D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187C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2027</Words>
  <Application>Microsoft Office PowerPoint</Application>
  <PresentationFormat>宽屏</PresentationFormat>
  <Paragraphs>381</Paragraphs>
  <Slides>29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7" baseType="lpstr">
      <vt:lpstr>Segoe UI Symbol</vt:lpstr>
      <vt:lpstr>Calibri</vt:lpstr>
      <vt:lpstr>Fira Code Medium</vt:lpstr>
      <vt:lpstr>Arial</vt:lpstr>
      <vt:lpstr>宋体</vt:lpstr>
      <vt:lpstr>思源黑体 CN Bold</vt:lpstr>
      <vt:lpstr>Microsoft YaHei UI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M19162</dc:creator>
  <cp:lastModifiedBy>江峰 谢</cp:lastModifiedBy>
  <cp:revision>329</cp:revision>
  <dcterms:created xsi:type="dcterms:W3CDTF">2022-06-07T07:57:00Z</dcterms:created>
  <dcterms:modified xsi:type="dcterms:W3CDTF">2025-12-22T16:30:31Z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DF8EAC252962498397AA4F53FA073B3B_11</vt:lpwstr>
  </property>
  <property fmtid="{D5CDD505-2E9C-101B-9397-08002B2CF9AE}" pid="3" name="KSOProductBuildVer">
    <vt:lpwstr>2052-12.1.0.24034</vt:lpwstr>
  </property>
  <property fmtid="{D5CDD505-2E9C-101B-9397-08002B2CF9AE}" pid="4" name="KSOTemplateUUID">
    <vt:lpwstr>v1.0_mb_yLpHW7NDqDQGI0dhjKS5eg==</vt:lpwstr>
  </property>
</Properties>
</file>